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0" r:id="rId5"/>
    <p:sldId id="271" r:id="rId6"/>
    <p:sldId id="273" r:id="rId7"/>
    <p:sldId id="274" r:id="rId8"/>
    <p:sldId id="276" r:id="rId9"/>
    <p:sldId id="277" r:id="rId10"/>
    <p:sldId id="278" r:id="rId11"/>
    <p:sldId id="257"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211D17-B5E9-31BE-A284-FD500AE41603}" v="10" dt="2022-12-07T13:00:51.0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 Lock" userId="S::earkl@leeds.ac.uk::1b1fb72e-29d9-4474-acc2-bae63e946551" providerId="AD" clId="Web-{C0211D17-B5E9-31BE-A284-FD500AE41603}"/>
    <pc:docChg chg="modSld">
      <pc:chgData name="Kathryn Lock" userId="S::earkl@leeds.ac.uk::1b1fb72e-29d9-4474-acc2-bae63e946551" providerId="AD" clId="Web-{C0211D17-B5E9-31BE-A284-FD500AE41603}" dt="2022-12-07T13:00:48.740" v="8" actId="20577"/>
      <pc:docMkLst>
        <pc:docMk/>
      </pc:docMkLst>
      <pc:sldChg chg="modSp">
        <pc:chgData name="Kathryn Lock" userId="S::earkl@leeds.ac.uk::1b1fb72e-29d9-4474-acc2-bae63e946551" providerId="AD" clId="Web-{C0211D17-B5E9-31BE-A284-FD500AE41603}" dt="2022-12-07T13:00:48.740" v="8" actId="20577"/>
        <pc:sldMkLst>
          <pc:docMk/>
          <pc:sldMk cId="3072154118" sldId="270"/>
        </pc:sldMkLst>
        <pc:spChg chg="mod">
          <ac:chgData name="Kathryn Lock" userId="S::earkl@leeds.ac.uk::1b1fb72e-29d9-4474-acc2-bae63e946551" providerId="AD" clId="Web-{C0211D17-B5E9-31BE-A284-FD500AE41603}" dt="2022-12-07T13:00:48.740" v="8" actId="20577"/>
          <ac:spMkLst>
            <pc:docMk/>
            <pc:sldMk cId="3072154118" sldId="27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D4CE6A2-F17E-4B75-AA26-2476D071AB85}" type="datetimeFigureOut">
              <a:rPr lang="en-GB" smtClean="0"/>
              <a:t>07/12/2022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BE3750-2FBC-428D-90F4-9FE60EAE96B7}" type="slidenum">
              <a:rPr lang="en-GB" smtClean="0"/>
              <a:t>‹#›</a:t>
            </a:fld>
            <a:endParaRPr lang="en-GB"/>
          </a:p>
        </p:txBody>
      </p:sp>
    </p:spTree>
    <p:extLst>
      <p:ext uri="{BB962C8B-B14F-4D97-AF65-F5344CB8AC3E}">
        <p14:creationId xmlns:p14="http://schemas.microsoft.com/office/powerpoint/2010/main" val="1680321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D4CE6A2-F17E-4B75-AA26-2476D071AB85}" type="datetimeFigureOut">
              <a:rPr lang="en-GB" smtClean="0"/>
              <a:t>07/12/2022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BE3750-2FBC-428D-90F4-9FE60EAE96B7}" type="slidenum">
              <a:rPr lang="en-GB" smtClean="0"/>
              <a:t>‹#›</a:t>
            </a:fld>
            <a:endParaRPr lang="en-GB"/>
          </a:p>
        </p:txBody>
      </p:sp>
    </p:spTree>
    <p:extLst>
      <p:ext uri="{BB962C8B-B14F-4D97-AF65-F5344CB8AC3E}">
        <p14:creationId xmlns:p14="http://schemas.microsoft.com/office/powerpoint/2010/main" val="2510024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D4CE6A2-F17E-4B75-AA26-2476D071AB85}" type="datetimeFigureOut">
              <a:rPr lang="en-GB" smtClean="0"/>
              <a:t>07/12/2022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BE3750-2FBC-428D-90F4-9FE60EAE96B7}" type="slidenum">
              <a:rPr lang="en-GB" smtClean="0"/>
              <a:t>‹#›</a:t>
            </a:fld>
            <a:endParaRPr lang="en-GB"/>
          </a:p>
        </p:txBody>
      </p:sp>
    </p:spTree>
    <p:extLst>
      <p:ext uri="{BB962C8B-B14F-4D97-AF65-F5344CB8AC3E}">
        <p14:creationId xmlns:p14="http://schemas.microsoft.com/office/powerpoint/2010/main" val="3184025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D4CE6A2-F17E-4B75-AA26-2476D071AB85}" type="datetimeFigureOut">
              <a:rPr lang="en-GB" smtClean="0"/>
              <a:t>07/12/2022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BE3750-2FBC-428D-90F4-9FE60EAE96B7}" type="slidenum">
              <a:rPr lang="en-GB" smtClean="0"/>
              <a:t>‹#›</a:t>
            </a:fld>
            <a:endParaRPr lang="en-GB"/>
          </a:p>
        </p:txBody>
      </p:sp>
    </p:spTree>
    <p:extLst>
      <p:ext uri="{BB962C8B-B14F-4D97-AF65-F5344CB8AC3E}">
        <p14:creationId xmlns:p14="http://schemas.microsoft.com/office/powerpoint/2010/main" val="129540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4CE6A2-F17E-4B75-AA26-2476D071AB85}" type="datetimeFigureOut">
              <a:rPr lang="en-GB" smtClean="0"/>
              <a:t>07/12/2022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BE3750-2FBC-428D-90F4-9FE60EAE96B7}" type="slidenum">
              <a:rPr lang="en-GB" smtClean="0"/>
              <a:t>‹#›</a:t>
            </a:fld>
            <a:endParaRPr lang="en-GB"/>
          </a:p>
        </p:txBody>
      </p:sp>
    </p:spTree>
    <p:extLst>
      <p:ext uri="{BB962C8B-B14F-4D97-AF65-F5344CB8AC3E}">
        <p14:creationId xmlns:p14="http://schemas.microsoft.com/office/powerpoint/2010/main" val="133907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D4CE6A2-F17E-4B75-AA26-2476D071AB85}" type="datetimeFigureOut">
              <a:rPr lang="en-GB" smtClean="0"/>
              <a:t>07/12/2022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BE3750-2FBC-428D-90F4-9FE60EAE96B7}" type="slidenum">
              <a:rPr lang="en-GB" smtClean="0"/>
              <a:t>‹#›</a:t>
            </a:fld>
            <a:endParaRPr lang="en-GB"/>
          </a:p>
        </p:txBody>
      </p:sp>
    </p:spTree>
    <p:extLst>
      <p:ext uri="{BB962C8B-B14F-4D97-AF65-F5344CB8AC3E}">
        <p14:creationId xmlns:p14="http://schemas.microsoft.com/office/powerpoint/2010/main" val="929034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D4CE6A2-F17E-4B75-AA26-2476D071AB85}" type="datetimeFigureOut">
              <a:rPr lang="en-GB" smtClean="0"/>
              <a:t>07/12/2022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BE3750-2FBC-428D-90F4-9FE60EAE96B7}" type="slidenum">
              <a:rPr lang="en-GB" smtClean="0"/>
              <a:t>‹#›</a:t>
            </a:fld>
            <a:endParaRPr lang="en-GB"/>
          </a:p>
        </p:txBody>
      </p:sp>
    </p:spTree>
    <p:extLst>
      <p:ext uri="{BB962C8B-B14F-4D97-AF65-F5344CB8AC3E}">
        <p14:creationId xmlns:p14="http://schemas.microsoft.com/office/powerpoint/2010/main" val="1585595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D4CE6A2-F17E-4B75-AA26-2476D071AB85}" type="datetimeFigureOut">
              <a:rPr lang="en-GB" smtClean="0"/>
              <a:t>07/12/2022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BE3750-2FBC-428D-90F4-9FE60EAE96B7}" type="slidenum">
              <a:rPr lang="en-GB" smtClean="0"/>
              <a:t>‹#›</a:t>
            </a:fld>
            <a:endParaRPr lang="en-GB"/>
          </a:p>
        </p:txBody>
      </p:sp>
    </p:spTree>
    <p:extLst>
      <p:ext uri="{BB962C8B-B14F-4D97-AF65-F5344CB8AC3E}">
        <p14:creationId xmlns:p14="http://schemas.microsoft.com/office/powerpoint/2010/main" val="3831612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CE6A2-F17E-4B75-AA26-2476D071AB85}" type="datetimeFigureOut">
              <a:rPr lang="en-GB" smtClean="0"/>
              <a:t>07/12/2022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BE3750-2FBC-428D-90F4-9FE60EAE96B7}" type="slidenum">
              <a:rPr lang="en-GB" smtClean="0"/>
              <a:t>‹#›</a:t>
            </a:fld>
            <a:endParaRPr lang="en-GB"/>
          </a:p>
        </p:txBody>
      </p:sp>
    </p:spTree>
    <p:extLst>
      <p:ext uri="{BB962C8B-B14F-4D97-AF65-F5344CB8AC3E}">
        <p14:creationId xmlns:p14="http://schemas.microsoft.com/office/powerpoint/2010/main" val="3927787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4CE6A2-F17E-4B75-AA26-2476D071AB85}" type="datetimeFigureOut">
              <a:rPr lang="en-GB" smtClean="0"/>
              <a:t>07/12/2022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BE3750-2FBC-428D-90F4-9FE60EAE96B7}" type="slidenum">
              <a:rPr lang="en-GB" smtClean="0"/>
              <a:t>‹#›</a:t>
            </a:fld>
            <a:endParaRPr lang="en-GB"/>
          </a:p>
        </p:txBody>
      </p:sp>
    </p:spTree>
    <p:extLst>
      <p:ext uri="{BB962C8B-B14F-4D97-AF65-F5344CB8AC3E}">
        <p14:creationId xmlns:p14="http://schemas.microsoft.com/office/powerpoint/2010/main" val="2848568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4CE6A2-F17E-4B75-AA26-2476D071AB85}" type="datetimeFigureOut">
              <a:rPr lang="en-GB" smtClean="0"/>
              <a:t>07/12/2022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BE3750-2FBC-428D-90F4-9FE60EAE96B7}" type="slidenum">
              <a:rPr lang="en-GB" smtClean="0"/>
              <a:t>‹#›</a:t>
            </a:fld>
            <a:endParaRPr lang="en-GB"/>
          </a:p>
        </p:txBody>
      </p:sp>
    </p:spTree>
    <p:extLst>
      <p:ext uri="{BB962C8B-B14F-4D97-AF65-F5344CB8AC3E}">
        <p14:creationId xmlns:p14="http://schemas.microsoft.com/office/powerpoint/2010/main" val="4107431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CE6A2-F17E-4B75-AA26-2476D071AB85}" type="datetimeFigureOut">
              <a:rPr lang="en-GB" smtClean="0"/>
              <a:t>07/12/2022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E3750-2FBC-428D-90F4-9FE60EAE96B7}" type="slidenum">
              <a:rPr lang="en-GB" smtClean="0"/>
              <a:t>‹#›</a:t>
            </a:fld>
            <a:endParaRPr lang="en-GB"/>
          </a:p>
        </p:txBody>
      </p:sp>
    </p:spTree>
    <p:extLst>
      <p:ext uri="{BB962C8B-B14F-4D97-AF65-F5344CB8AC3E}">
        <p14:creationId xmlns:p14="http://schemas.microsoft.com/office/powerpoint/2010/main" val="2112105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rkshirecap.commonplace.i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1524000" y="3967798"/>
            <a:ext cx="9144000" cy="1655762"/>
          </a:xfrm>
        </p:spPr>
        <p:txBody>
          <a:bodyPr vert="horz" lIns="91440" tIns="45720" rIns="91440" bIns="45720" rtlCol="0" anchor="t">
            <a:normAutofit fontScale="92500" lnSpcReduction="20000"/>
          </a:bodyPr>
          <a:lstStyle/>
          <a:p>
            <a:r>
              <a:rPr lang="en-GB" sz="3500" dirty="0"/>
              <a:t>Communications Update</a:t>
            </a:r>
          </a:p>
          <a:p>
            <a:r>
              <a:rPr lang="en-GB" dirty="0"/>
              <a:t>7 December 2022</a:t>
            </a:r>
            <a:endParaRPr lang="en-GB" dirty="0">
              <a:cs typeface="Calibri"/>
            </a:endParaRPr>
          </a:p>
          <a:p>
            <a:r>
              <a:rPr lang="en-GB" dirty="0"/>
              <a:t>Kate Lock</a:t>
            </a:r>
          </a:p>
          <a:p>
            <a:r>
              <a:rPr lang="en-GB" dirty="0"/>
              <a:t>Policy and Communications Manager</a:t>
            </a:r>
            <a:endParaRPr lang="en-GB" dirty="0">
              <a:cs typeface="Calibri"/>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8548" y="1122363"/>
            <a:ext cx="6096000" cy="2247900"/>
          </a:xfrm>
          <a:prstGeom prst="rect">
            <a:avLst/>
          </a:prstGeom>
        </p:spPr>
      </p:pic>
    </p:spTree>
    <p:extLst>
      <p:ext uri="{BB962C8B-B14F-4D97-AF65-F5344CB8AC3E}">
        <p14:creationId xmlns:p14="http://schemas.microsoft.com/office/powerpoint/2010/main" val="3072154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Yorkshire Post Climate Change Summit</a:t>
            </a:r>
          </a:p>
        </p:txBody>
      </p:sp>
      <p:sp>
        <p:nvSpPr>
          <p:cNvPr id="3" name="Content Placeholder 2"/>
          <p:cNvSpPr>
            <a:spLocks noGrp="1"/>
          </p:cNvSpPr>
          <p:nvPr>
            <p:ph idx="1"/>
          </p:nvPr>
        </p:nvSpPr>
        <p:spPr>
          <a:xfrm>
            <a:off x="838200" y="1825624"/>
            <a:ext cx="10515600" cy="4640489"/>
          </a:xfrm>
        </p:spPr>
        <p:txBody>
          <a:bodyPr>
            <a:normAutofit fontScale="77500" lnSpcReduction="20000"/>
          </a:bodyPr>
          <a:lstStyle/>
          <a:p>
            <a:pPr lvl="0"/>
            <a:r>
              <a:rPr lang="en-GB" sz="3100" dirty="0"/>
              <a:t>Full day event on 15 November at Royal Armouries Museum, Leeds</a:t>
            </a:r>
          </a:p>
          <a:p>
            <a:pPr lvl="0"/>
            <a:r>
              <a:rPr lang="en-GB" sz="3100" dirty="0"/>
              <a:t>Sell out event (250, in person)</a:t>
            </a:r>
          </a:p>
          <a:p>
            <a:pPr lvl="0"/>
            <a:r>
              <a:rPr lang="en-GB" sz="3100" dirty="0"/>
              <a:t>Hosted by Paul Hudson, BBC meteorologist and climate change reporter</a:t>
            </a:r>
          </a:p>
          <a:p>
            <a:pPr lvl="0"/>
            <a:r>
              <a:rPr lang="en-GB" sz="3100" dirty="0"/>
              <a:t>Adaptation resilience theme woven in throughout, with keynote by Prof Suraje Dessai, Co-Champion of the UK Climate Resilience Programme (University of Leeds)</a:t>
            </a:r>
          </a:p>
          <a:p>
            <a:pPr lvl="0"/>
            <a:r>
              <a:rPr lang="en-GB" sz="3100" dirty="0"/>
              <a:t>Used to launch the Y&amp;H Climate Action Pledge (Liz Barber)</a:t>
            </a:r>
          </a:p>
          <a:p>
            <a:pPr lvl="0"/>
            <a:r>
              <a:rPr lang="en-GB" sz="3100" dirty="0"/>
              <a:t>Andy Gouldson contributed to session on Economic Development and Investment; Rosa Foster gave YHCC perspective.</a:t>
            </a:r>
          </a:p>
          <a:p>
            <a:pPr lvl="0"/>
            <a:r>
              <a:rPr lang="en-GB" sz="3100" dirty="0"/>
              <a:t>Our thanks to all our Commissioners and panellists that took part: Robert Hall, Kate Smith, Jenny Patient, Emma </a:t>
            </a:r>
            <a:r>
              <a:rPr lang="en-GB" sz="3100" dirty="0" err="1"/>
              <a:t>Gilbank</a:t>
            </a:r>
            <a:r>
              <a:rPr lang="en-GB" sz="3100" dirty="0"/>
              <a:t>, Pedro Beltran-Alvarez, </a:t>
            </a:r>
            <a:r>
              <a:rPr lang="en-GB" sz="3100" dirty="0" err="1"/>
              <a:t>Jatinder</a:t>
            </a:r>
            <a:r>
              <a:rPr lang="en-GB" sz="3100" dirty="0"/>
              <a:t> Singh </a:t>
            </a:r>
            <a:r>
              <a:rPr lang="en-GB" sz="3100" dirty="0" err="1"/>
              <a:t>Mehmi</a:t>
            </a:r>
            <a:r>
              <a:rPr lang="en-GB" sz="3100" dirty="0"/>
              <a:t>, Danielle </a:t>
            </a:r>
            <a:r>
              <a:rPr lang="en-GB" sz="3100" dirty="0" err="1"/>
              <a:t>Heward</a:t>
            </a:r>
            <a:r>
              <a:rPr lang="en-GB" sz="3100" dirty="0"/>
              <a:t>, Will </a:t>
            </a:r>
            <a:r>
              <a:rPr lang="en-GB" sz="3100" dirty="0" err="1"/>
              <a:t>Soloman</a:t>
            </a:r>
            <a:r>
              <a:rPr lang="en-GB" sz="3100" dirty="0"/>
              <a:t>, Natasha </a:t>
            </a:r>
            <a:r>
              <a:rPr lang="en-GB" sz="3100" dirty="0" err="1"/>
              <a:t>Nauth</a:t>
            </a:r>
            <a:r>
              <a:rPr lang="en-GB" sz="3100" dirty="0"/>
              <a:t>, Jo Cutter.</a:t>
            </a:r>
          </a:p>
          <a:p>
            <a:pPr lvl="0"/>
            <a:r>
              <a:rPr lang="en-GB" sz="3100" dirty="0"/>
              <a:t>Media coverage included a YP Comment column on the YH Climate Action Pledge; 12 page post-summit supplement; filmed interviews with Paul Hudson.</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551751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News &amp; policy engagements</a:t>
            </a:r>
          </a:p>
        </p:txBody>
      </p:sp>
      <p:sp>
        <p:nvSpPr>
          <p:cNvPr id="3" name="Content Placeholder 2"/>
          <p:cNvSpPr>
            <a:spLocks noGrp="1"/>
          </p:cNvSpPr>
          <p:nvPr>
            <p:ph idx="1"/>
          </p:nvPr>
        </p:nvSpPr>
        <p:spPr>
          <a:xfrm>
            <a:off x="838200" y="1825625"/>
            <a:ext cx="9899469" cy="4351338"/>
          </a:xfrm>
        </p:spPr>
        <p:txBody>
          <a:bodyPr>
            <a:normAutofit lnSpcReduction="10000"/>
          </a:bodyPr>
          <a:lstStyle/>
          <a:p>
            <a:r>
              <a:rPr lang="en-GB" sz="2400" b="1" dirty="0"/>
              <a:t>Letter to PM </a:t>
            </a:r>
            <a:r>
              <a:rPr lang="en-GB" sz="2400" dirty="0"/>
              <a:t>(27 October) with six policy requests for national government. (No response as yet)</a:t>
            </a:r>
          </a:p>
          <a:p>
            <a:r>
              <a:rPr lang="en-GB" sz="2400" b="1" dirty="0"/>
              <a:t>Letter to Secretary of State for Transport </a:t>
            </a:r>
            <a:r>
              <a:rPr lang="en-GB" sz="2400" dirty="0"/>
              <a:t>(Mark Harper MP) on our aviation position paper (31 October). Response received 29 Nov: </a:t>
            </a:r>
            <a:r>
              <a:rPr lang="en-GB" sz="2400" i="1" dirty="0"/>
              <a:t>“Our analysis set out in the Jet Zero Strategy shows that the aviation sector can achieve Jet Zero without the government needing to intervene directly to limit aviation growth, with scenarios that can achieve our net zero targets by focusing on new fuels and technology, with knock-on economic and social benefits, without limiting demand.”</a:t>
            </a:r>
          </a:p>
          <a:p>
            <a:r>
              <a:rPr lang="en-GB" sz="2400" b="1" dirty="0"/>
              <a:t>New policy blog </a:t>
            </a:r>
            <a:r>
              <a:rPr lang="en-GB" sz="2400" dirty="0"/>
              <a:t>to be launched soon on YHCC website – content from Andrew Wood, Senior Engagement and Impact Officer, but guest contributions welcome</a:t>
            </a:r>
          </a:p>
          <a:p>
            <a:r>
              <a:rPr lang="en-GB" sz="2400" b="1" dirty="0"/>
              <a:t>Launch of Commonplace platform </a:t>
            </a:r>
            <a:r>
              <a:rPr lang="en-GB" sz="2400" dirty="0"/>
              <a:t>(29 November) – ca. 90 attendees</a:t>
            </a:r>
          </a:p>
          <a:p>
            <a:endParaRPr lang="en-GB" dirty="0"/>
          </a:p>
        </p:txBody>
      </p:sp>
    </p:spTree>
    <p:extLst>
      <p:ext uri="{BB962C8B-B14F-4D97-AF65-F5344CB8AC3E}">
        <p14:creationId xmlns:p14="http://schemas.microsoft.com/office/powerpoint/2010/main" val="29375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Yorkshire and Humber Climate Action Plan Commonplace platform</a:t>
            </a:r>
          </a:p>
        </p:txBody>
      </p:sp>
      <p:sp>
        <p:nvSpPr>
          <p:cNvPr id="3" name="Content Placeholder 2"/>
          <p:cNvSpPr>
            <a:spLocks noGrp="1"/>
          </p:cNvSpPr>
          <p:nvPr>
            <p:ph idx="1"/>
          </p:nvPr>
        </p:nvSpPr>
        <p:spPr/>
        <p:txBody>
          <a:bodyPr>
            <a:noAutofit/>
          </a:bodyPr>
          <a:lstStyle/>
          <a:p>
            <a:pPr fontAlgn="base"/>
            <a:r>
              <a:rPr lang="en-GB" sz="2400" dirty="0">
                <a:hlinkClick r:id="rId2"/>
              </a:rPr>
              <a:t>https://yorkshirecap.commonplace.is/</a:t>
            </a:r>
            <a:endParaRPr lang="en-GB" sz="2400" dirty="0"/>
          </a:p>
          <a:p>
            <a:pPr fontAlgn="base"/>
            <a:r>
              <a:rPr lang="en-GB" sz="2400" dirty="0"/>
              <a:t>Two surveys running, linked to the DI sessions on </a:t>
            </a:r>
            <a:r>
              <a:rPr lang="en-GB" sz="2400" b="1" dirty="0"/>
              <a:t>Retrofit and Regional Food Systems</a:t>
            </a:r>
            <a:r>
              <a:rPr lang="en-GB" sz="2400" dirty="0"/>
              <a:t>. </a:t>
            </a:r>
          </a:p>
          <a:p>
            <a:pPr fontAlgn="base"/>
            <a:r>
              <a:rPr lang="en-GB" sz="2400" dirty="0"/>
              <a:t>The </a:t>
            </a:r>
            <a:r>
              <a:rPr lang="en-GB" sz="2400" dirty="0" err="1"/>
              <a:t>heatmap</a:t>
            </a:r>
            <a:r>
              <a:rPr lang="en-GB" sz="2400" dirty="0"/>
              <a:t> is being used to gather place-based information about climate change activity, groups and projects (and perceptions of their effectiveness).</a:t>
            </a:r>
          </a:p>
          <a:p>
            <a:pPr fontAlgn="base"/>
            <a:r>
              <a:rPr lang="en-GB" sz="2400" dirty="0"/>
              <a:t>So far we have had:</a:t>
            </a:r>
          </a:p>
          <a:p>
            <a:pPr lvl="1" fontAlgn="base"/>
            <a:r>
              <a:rPr lang="en-GB" dirty="0"/>
              <a:t>948 visitors</a:t>
            </a:r>
          </a:p>
          <a:p>
            <a:pPr lvl="1" fontAlgn="base"/>
            <a:r>
              <a:rPr lang="en-GB" dirty="0"/>
              <a:t>116 contributions</a:t>
            </a:r>
          </a:p>
          <a:p>
            <a:pPr lvl="1" fontAlgn="base"/>
            <a:r>
              <a:rPr lang="en-GB" dirty="0"/>
              <a:t>89 respondents</a:t>
            </a:r>
          </a:p>
          <a:p>
            <a:pPr lvl="1" fontAlgn="base"/>
            <a:r>
              <a:rPr lang="en-GB" dirty="0"/>
              <a:t>228 news subscribers.</a:t>
            </a:r>
          </a:p>
        </p:txBody>
      </p:sp>
    </p:spTree>
    <p:extLst>
      <p:ext uri="{BB962C8B-B14F-4D97-AF65-F5344CB8AC3E}">
        <p14:creationId xmlns:p14="http://schemas.microsoft.com/office/powerpoint/2010/main" val="1065001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Contributions sentiment – whole project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2496" y="1825625"/>
            <a:ext cx="6527007" cy="4351338"/>
          </a:xfrm>
          <a:prstGeom prst="rect">
            <a:avLst/>
          </a:prstGeom>
        </p:spPr>
      </p:pic>
    </p:spTree>
    <p:extLst>
      <p:ext uri="{BB962C8B-B14F-4D97-AF65-F5344CB8AC3E}">
        <p14:creationId xmlns:p14="http://schemas.microsoft.com/office/powerpoint/2010/main" val="562685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Net Zero: Retrofit</a:t>
            </a:r>
          </a:p>
        </p:txBody>
      </p:sp>
      <p:sp>
        <p:nvSpPr>
          <p:cNvPr id="5" name="TextBox 4"/>
          <p:cNvSpPr txBox="1"/>
          <p:nvPr/>
        </p:nvSpPr>
        <p:spPr>
          <a:xfrm>
            <a:off x="838200" y="5708469"/>
            <a:ext cx="5040086" cy="646331"/>
          </a:xfrm>
          <a:prstGeom prst="rect">
            <a:avLst/>
          </a:prstGeom>
          <a:noFill/>
        </p:spPr>
        <p:txBody>
          <a:bodyPr wrap="square" rtlCol="0">
            <a:spAutoFit/>
          </a:bodyPr>
          <a:lstStyle/>
          <a:p>
            <a:r>
              <a:rPr lang="en-GB" dirty="0"/>
              <a:t>How confident do you feel that the issue is being addressed at present?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6774" y="1799498"/>
            <a:ext cx="5216843" cy="3477895"/>
          </a:xfrm>
          <a:prstGeom prst="rect">
            <a:avLst/>
          </a:prstGeom>
        </p:spPr>
      </p:pic>
      <p:sp>
        <p:nvSpPr>
          <p:cNvPr id="7" name="TextBox 6"/>
          <p:cNvSpPr txBox="1"/>
          <p:nvPr/>
        </p:nvSpPr>
        <p:spPr>
          <a:xfrm>
            <a:off x="6136958" y="5577840"/>
            <a:ext cx="5502048" cy="923330"/>
          </a:xfrm>
          <a:prstGeom prst="rect">
            <a:avLst/>
          </a:prstGeom>
          <a:noFill/>
        </p:spPr>
        <p:txBody>
          <a:bodyPr wrap="square" rtlCol="0">
            <a:spAutoFit/>
          </a:bodyPr>
          <a:lstStyle/>
          <a:p>
            <a:r>
              <a:rPr lang="en-GB" dirty="0"/>
              <a:t>How confident do you feel that this issue would be addressed if the proposals set out in this report were adopted?</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61443" y="1799497"/>
            <a:ext cx="5216843" cy="3477895"/>
          </a:xfrm>
        </p:spPr>
      </p:pic>
    </p:spTree>
    <p:extLst>
      <p:ext uri="{BB962C8B-B14F-4D97-AF65-F5344CB8AC3E}">
        <p14:creationId xmlns:p14="http://schemas.microsoft.com/office/powerpoint/2010/main" val="2435677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Land, Water, Nature, Food: Regional food systems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5242" y="1995442"/>
            <a:ext cx="5275627" cy="3517084"/>
          </a:xfrm>
        </p:spPr>
      </p:pic>
      <p:sp>
        <p:nvSpPr>
          <p:cNvPr id="7" name="TextBox 6"/>
          <p:cNvSpPr txBox="1"/>
          <p:nvPr/>
        </p:nvSpPr>
        <p:spPr>
          <a:xfrm>
            <a:off x="977128" y="5630091"/>
            <a:ext cx="5031786" cy="646331"/>
          </a:xfrm>
          <a:prstGeom prst="rect">
            <a:avLst/>
          </a:prstGeom>
          <a:noFill/>
        </p:spPr>
        <p:txBody>
          <a:bodyPr wrap="square" rtlCol="0">
            <a:spAutoFit/>
          </a:bodyPr>
          <a:lstStyle/>
          <a:p>
            <a:r>
              <a:rPr lang="en-GB" dirty="0"/>
              <a:t>How confident do you feel that the issue is being addressed at present?</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8913" y="1995442"/>
            <a:ext cx="5275627" cy="3517084"/>
          </a:xfrm>
          <a:prstGeom prst="rect">
            <a:avLst/>
          </a:prstGeom>
        </p:spPr>
      </p:pic>
      <p:sp>
        <p:nvSpPr>
          <p:cNvPr id="9" name="TextBox 8"/>
          <p:cNvSpPr txBox="1"/>
          <p:nvPr/>
        </p:nvSpPr>
        <p:spPr>
          <a:xfrm>
            <a:off x="6096000" y="5630091"/>
            <a:ext cx="5257800" cy="923330"/>
          </a:xfrm>
          <a:prstGeom prst="rect">
            <a:avLst/>
          </a:prstGeom>
          <a:noFill/>
        </p:spPr>
        <p:txBody>
          <a:bodyPr wrap="square" rtlCol="0">
            <a:spAutoFit/>
          </a:bodyPr>
          <a:lstStyle/>
          <a:p>
            <a:r>
              <a:rPr lang="en-GB" dirty="0"/>
              <a:t>How confident do you feel that the issue would be addressed if the proposals set out in this report were adopted?</a:t>
            </a:r>
          </a:p>
        </p:txBody>
      </p:sp>
    </p:spTree>
    <p:extLst>
      <p:ext uri="{BB962C8B-B14F-4D97-AF65-F5344CB8AC3E}">
        <p14:creationId xmlns:p14="http://schemas.microsoft.com/office/powerpoint/2010/main" val="1216487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Social media: Twitter</a:t>
            </a:r>
          </a:p>
        </p:txBody>
      </p:sp>
      <p:sp>
        <p:nvSpPr>
          <p:cNvPr id="3" name="Content Placeholder 2"/>
          <p:cNvSpPr>
            <a:spLocks noGrp="1"/>
          </p:cNvSpPr>
          <p:nvPr>
            <p:ph idx="1"/>
          </p:nvPr>
        </p:nvSpPr>
        <p:spPr>
          <a:xfrm>
            <a:off x="838200" y="1690688"/>
            <a:ext cx="10515600" cy="4351338"/>
          </a:xfrm>
        </p:spPr>
        <p:txBody>
          <a:bodyPr>
            <a:normAutofit/>
          </a:bodyPr>
          <a:lstStyle/>
          <a:p>
            <a:pPr marL="0" indent="0">
              <a:buNone/>
            </a:pPr>
            <a:r>
              <a:rPr lang="en-GB" dirty="0"/>
              <a:t>@</a:t>
            </a:r>
            <a:r>
              <a:rPr lang="en-GB" dirty="0" err="1"/>
              <a:t>YHClimateCom</a:t>
            </a:r>
            <a:r>
              <a:rPr lang="en-GB" dirty="0"/>
              <a:t> </a:t>
            </a:r>
          </a:p>
          <a:p>
            <a:r>
              <a:rPr lang="en-GB" dirty="0"/>
              <a:t>Followers: 1,954 (up by 689 since Nov 21)</a:t>
            </a:r>
          </a:p>
          <a:p>
            <a:r>
              <a:rPr lang="en-GB" dirty="0"/>
              <a:t>Engagement rate (any time a user engages with a tweet): 3.7% in last 90 days (anything over 1% is good!)</a:t>
            </a:r>
          </a:p>
          <a:p>
            <a:r>
              <a:rPr lang="en-GB" dirty="0"/>
              <a:t>Engagement rate was particularly high for tweets about our letter to the PM (8.1%), writing to </a:t>
            </a:r>
            <a:r>
              <a:rPr lang="en-GB" dirty="0" err="1"/>
              <a:t>Drax</a:t>
            </a:r>
            <a:r>
              <a:rPr lang="en-GB" dirty="0"/>
              <a:t> (5.7%) and new pledge signatories (5.3%) </a:t>
            </a:r>
          </a:p>
          <a:p>
            <a:r>
              <a:rPr lang="en-GB" dirty="0"/>
              <a:t>Impressions (number of times a Tweet has been seen) for the period were 66.6K (compare with 2.5k in Sept 21)</a:t>
            </a:r>
          </a:p>
          <a:p>
            <a:endParaRPr lang="en-GB" dirty="0"/>
          </a:p>
        </p:txBody>
      </p:sp>
    </p:spTree>
    <p:extLst>
      <p:ext uri="{BB962C8B-B14F-4D97-AF65-F5344CB8AC3E}">
        <p14:creationId xmlns:p14="http://schemas.microsoft.com/office/powerpoint/2010/main" val="801823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Social media: other channels</a:t>
            </a:r>
          </a:p>
        </p:txBody>
      </p:sp>
      <p:sp>
        <p:nvSpPr>
          <p:cNvPr id="3" name="Content Placeholder 2"/>
          <p:cNvSpPr>
            <a:spLocks noGrp="1"/>
          </p:cNvSpPr>
          <p:nvPr>
            <p:ph idx="1"/>
          </p:nvPr>
        </p:nvSpPr>
        <p:spPr/>
        <p:txBody>
          <a:bodyPr>
            <a:normAutofit/>
          </a:bodyPr>
          <a:lstStyle/>
          <a:p>
            <a:r>
              <a:rPr lang="en-GB" b="1" dirty="0"/>
              <a:t>LinkedIn</a:t>
            </a:r>
            <a:r>
              <a:rPr lang="en-GB" dirty="0"/>
              <a:t>: YHCC has a public page (346 followers) and a private group (unlisted, 29 members). </a:t>
            </a:r>
          </a:p>
          <a:p>
            <a:pPr marL="0" indent="0">
              <a:buNone/>
            </a:pPr>
            <a:r>
              <a:rPr lang="en-GB" dirty="0"/>
              <a:t>Analytics – 90 days (page):</a:t>
            </a:r>
          </a:p>
          <a:p>
            <a:pPr lvl="1"/>
            <a:r>
              <a:rPr lang="en-GB" dirty="0"/>
              <a:t>Page views up 66%; unique visitors up over 90%</a:t>
            </a:r>
          </a:p>
          <a:p>
            <a:pPr lvl="1"/>
            <a:r>
              <a:rPr lang="en-GB" dirty="0"/>
              <a:t>Big spike on day of summit (mobile views especially)</a:t>
            </a:r>
          </a:p>
          <a:p>
            <a:pPr lvl="1"/>
            <a:r>
              <a:rPr lang="en-GB" dirty="0"/>
              <a:t>Demographics show vast majority of visitors were in business development (key audience for the pledge)</a:t>
            </a:r>
          </a:p>
          <a:p>
            <a:r>
              <a:rPr lang="en-GB" b="1" dirty="0"/>
              <a:t>Instagram</a:t>
            </a:r>
            <a:r>
              <a:rPr lang="en-GB" dirty="0"/>
              <a:t>: </a:t>
            </a:r>
            <a:r>
              <a:rPr lang="en-GB" dirty="0" err="1"/>
              <a:t>yorkshire_humber_climate_comm</a:t>
            </a:r>
            <a:r>
              <a:rPr lang="en-GB" dirty="0"/>
              <a:t> (launched Nov 22)</a:t>
            </a:r>
          </a:p>
          <a:p>
            <a:pPr lvl="1"/>
            <a:r>
              <a:rPr lang="en-GB" dirty="0"/>
              <a:t> 54 followers</a:t>
            </a:r>
          </a:p>
          <a:p>
            <a:r>
              <a:rPr lang="en-GB" b="1" dirty="0"/>
              <a:t>Facebook</a:t>
            </a:r>
            <a:r>
              <a:rPr lang="en-GB" dirty="0"/>
              <a:t> (launched Nov 22): 3 followers (needs paid promotion)</a:t>
            </a:r>
          </a:p>
          <a:p>
            <a:pPr marL="457200" lvl="1" indent="0">
              <a:buNone/>
            </a:pPr>
            <a:endParaRPr lang="en-GB" dirty="0"/>
          </a:p>
          <a:p>
            <a:pPr lvl="1"/>
            <a:endParaRPr lang="en-GB" dirty="0"/>
          </a:p>
        </p:txBody>
      </p:sp>
    </p:spTree>
    <p:extLst>
      <p:ext uri="{BB962C8B-B14F-4D97-AF65-F5344CB8AC3E}">
        <p14:creationId xmlns:p14="http://schemas.microsoft.com/office/powerpoint/2010/main" val="1255635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DC4112505BD644B8F0C188B585669D1" ma:contentTypeVersion="15" ma:contentTypeDescription="Create a new document." ma:contentTypeScope="" ma:versionID="da482c89dd83610e6b213b1e516d90d2">
  <xsd:schema xmlns:xsd="http://www.w3.org/2001/XMLSchema" xmlns:xs="http://www.w3.org/2001/XMLSchema" xmlns:p="http://schemas.microsoft.com/office/2006/metadata/properties" xmlns:ns3="9af94d95-5569-420a-9aed-e543fab89dda" xmlns:ns4="078a7933-225d-4175-8987-cf642b6f981f" targetNamespace="http://schemas.microsoft.com/office/2006/metadata/properties" ma:root="true" ma:fieldsID="de5963c480aef6b2e2172f0369f4421c" ns3:_="" ns4:_="">
    <xsd:import namespace="9af94d95-5569-420a-9aed-e543fab89dda"/>
    <xsd:import namespace="078a7933-225d-4175-8987-cf642b6f981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94d95-5569-420a-9aed-e543fab89d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78a7933-225d-4175-8987-cf642b6f981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af94d95-5569-420a-9aed-e543fab89dda" xsi:nil="true"/>
  </documentManagement>
</p:properties>
</file>

<file path=customXml/itemProps1.xml><?xml version="1.0" encoding="utf-8"?>
<ds:datastoreItem xmlns:ds="http://schemas.openxmlformats.org/officeDocument/2006/customXml" ds:itemID="{DEBD70F2-44B1-4F34-BA67-341538753B88}">
  <ds:schemaRefs>
    <ds:schemaRef ds:uri="http://schemas.microsoft.com/sharepoint/v3/contenttype/forms"/>
  </ds:schemaRefs>
</ds:datastoreItem>
</file>

<file path=customXml/itemProps2.xml><?xml version="1.0" encoding="utf-8"?>
<ds:datastoreItem xmlns:ds="http://schemas.openxmlformats.org/officeDocument/2006/customXml" ds:itemID="{EA48BAED-F1EC-4EB3-886C-5E811EDAF0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f94d95-5569-420a-9aed-e543fab89dda"/>
    <ds:schemaRef ds:uri="078a7933-225d-4175-8987-cf642b6f98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73CFF1-6626-468E-9FD4-5C9A220C995F}">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078a7933-225d-4175-8987-cf642b6f981f"/>
    <ds:schemaRef ds:uri="http://purl.org/dc/terms/"/>
    <ds:schemaRef ds:uri="9af94d95-5569-420a-9aed-e543fab89dda"/>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1765</TotalTime>
  <Words>677</Words>
  <Application>Microsoft Office PowerPoint</Application>
  <PresentationFormat>Widescreen</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Yorkshire Post Climate Change Summit</vt:lpstr>
      <vt:lpstr>News &amp; policy engagements</vt:lpstr>
      <vt:lpstr>Yorkshire and Humber Climate Action Plan Commonplace platform</vt:lpstr>
      <vt:lpstr>Contributions sentiment – whole project</vt:lpstr>
      <vt:lpstr>Net Zero: Retrofit</vt:lpstr>
      <vt:lpstr>Land, Water, Nature, Food: Regional food systems</vt:lpstr>
      <vt:lpstr>Social media: Twitter</vt:lpstr>
      <vt:lpstr>Social media: other channels</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Lock</dc:creator>
  <cp:lastModifiedBy>Kathryn Lock</cp:lastModifiedBy>
  <cp:revision>36</cp:revision>
  <dcterms:created xsi:type="dcterms:W3CDTF">2021-09-13T15:02:56Z</dcterms:created>
  <dcterms:modified xsi:type="dcterms:W3CDTF">2022-12-07T13:00:53Z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0x0101005DC4112505BD644B8F0C188B585669D1</vt:lpwstr>
  </property>
</Properties>
</file>